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Merriweather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C7761D-36F2-4BEE-AEC0-5051B267944C}">
  <a:tblStyle styleId="{DBC7761D-36F2-4BEE-AEC0-5051B267944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1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6487" y="3442250"/>
            <a:ext cx="2584913" cy="2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025866" y="868858"/>
            <a:ext cx="214026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0B981"/>
                </a:solidFill>
                <a:latin typeface="Merriweather"/>
                <a:ea typeface="Merriweather"/>
                <a:cs typeface="Merriweather"/>
                <a:sym typeface="Merriweather"/>
              </a:rPr>
              <a:t>PROPOSAL SKRIPSI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595425" y="1278425"/>
            <a:ext cx="90012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Komparasi Algoritma SVR dan LSTM untuk Prediksi Hasil Panen Padi di Kota Malang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621982" y="3908975"/>
            <a:ext cx="294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Ghoffar Abdul Ja'far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4800600" y="4602360"/>
            <a:ext cx="2590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NIM. 2341720035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726493" y="5097650"/>
            <a:ext cx="2769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Program Studi Teknik Informatika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4800600" y="5543401"/>
            <a:ext cx="25908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Politeknik Negeri Malang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420445"/>
            <a:ext cx="5476875" cy="15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446717"/>
            <a:ext cx="5476875" cy="147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381000" y="3085069"/>
            <a:ext cx="5476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Mengukur tingkat kesalahan rata-rata. Semakin kecil nilai RMSE, semakin presisi model.</a:t>
            </a:r>
            <a:endParaRPr/>
          </a:p>
        </p:txBody>
      </p:sp>
      <p:sp>
        <p:nvSpPr>
          <p:cNvPr id="256" name="Google Shape;256;p22"/>
          <p:cNvSpPr txBox="1"/>
          <p:nvPr/>
        </p:nvSpPr>
        <p:spPr>
          <a:xfrm>
            <a:off x="6334125" y="3180617"/>
            <a:ext cx="5476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Mengukur persentase kesalahan. Nilai di bawah 10% dikategorikan sangat baik.</a:t>
            </a:r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609600" y="1659445"/>
            <a:ext cx="50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RMSE (Root Mean Square Error)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6562725" y="1672142"/>
            <a:ext cx="50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MAPE (Mean Absolute Percentage Error)</a:t>
            </a:r>
            <a:endParaRPr dirty="0"/>
          </a:p>
        </p:txBody>
      </p:sp>
      <p:sp>
        <p:nvSpPr>
          <p:cNvPr id="259" name="Google Shape;259;p22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Parameter Evaluasi</a:t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862725"/>
            <a:ext cx="5476875" cy="14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3867929"/>
            <a:ext cx="5476875" cy="147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381000" y="5440744"/>
            <a:ext cx="5476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Memantau rata-rata kesalahan absolut saat training untuk mendeteksi overfitting atau underfitting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6334125" y="5536292"/>
            <a:ext cx="5476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Menilai bagaimana iklim menjelaskan variasi produksi padi; nilai tinggi menunjukkan kecocokan model.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609600" y="4100845"/>
            <a:ext cx="50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MAE</a:t>
            </a: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1500" b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Mean Absolute Error</a:t>
            </a: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6543700" y="4114942"/>
            <a:ext cx="50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R2 Score</a:t>
            </a:r>
            <a:endParaRPr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650" y="4479929"/>
            <a:ext cx="2553673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650" y="2037009"/>
            <a:ext cx="2553675" cy="69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3725" y="2031450"/>
            <a:ext cx="3408857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8425" y="4464475"/>
            <a:ext cx="2947800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167979"/>
            <a:ext cx="11430000" cy="252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695325" y="2415629"/>
            <a:ext cx="108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Acknowledgements</a:t>
            </a:r>
            <a:endParaRPr dirty="0"/>
          </a:p>
        </p:txBody>
      </p:sp>
      <p:sp>
        <p:nvSpPr>
          <p:cNvPr id="278" name="Google Shape;278;p23"/>
          <p:cNvSpPr txBox="1"/>
          <p:nvPr/>
        </p:nvSpPr>
        <p:spPr>
          <a:xfrm>
            <a:off x="952500" y="3101429"/>
            <a:ext cx="10287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Penulis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menyatakan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proses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penyusunan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naskah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ini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penulis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menggunakan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bantuan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alat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kecerdasan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gemini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penyusunan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struktur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kalimat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Seluruh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isi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analisis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, dan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interpretasi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merupakan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tanggung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jawab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penulis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sepenuhnya</a:t>
            </a:r>
            <a:r>
              <a:rPr lang="en-US" sz="1800" dirty="0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solidFill>
                <a:srgbClr val="E2E8F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3571875" y="2220217"/>
            <a:ext cx="5300662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Terima Kasih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3698075" y="3182258"/>
            <a:ext cx="504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Ghoffar Abdul Ja'far | NIM. 2341720035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381000" y="2776686"/>
            <a:ext cx="114300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381000" y="3561457"/>
            <a:ext cx="114300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381000" y="3551932"/>
            <a:ext cx="11430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381000" y="3551932"/>
            <a:ext cx="11430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381000" y="4336702"/>
            <a:ext cx="11430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381000" y="4336702"/>
            <a:ext cx="11430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92610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1476375" y="2919561"/>
            <a:ext cx="10334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https://lizytravelstheworld.com/wp-content/uploads/2025/07/Jatiluwih-Rice-Terraces-5.jpeg</a:t>
            </a:r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1476375" y="3165276"/>
            <a:ext cx="10334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lizytravelstheworld.com</a:t>
            </a:r>
            <a:endParaRPr/>
          </a:p>
        </p:txBody>
      </p:sp>
      <p:pic>
        <p:nvPicPr>
          <p:cNvPr id="300" name="Google Shape;300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7108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1476375" y="3704332"/>
            <a:ext cx="10334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https://www.niubol.com/static/upload/image/20240427/1714224330176687.jpg</a:t>
            </a:r>
            <a:endParaRPr/>
          </a:p>
        </p:txBody>
      </p:sp>
      <p:sp>
        <p:nvSpPr>
          <p:cNvPr id="302" name="Google Shape;302;p25"/>
          <p:cNvSpPr txBox="1"/>
          <p:nvPr/>
        </p:nvSpPr>
        <p:spPr>
          <a:xfrm>
            <a:off x="1476375" y="3950047"/>
            <a:ext cx="10334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www.niubol.com</a:t>
            </a:r>
            <a:endParaRPr/>
          </a:p>
        </p:txBody>
      </p:sp>
      <p:pic>
        <p:nvPicPr>
          <p:cNvPr id="303" name="Google Shape;303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459477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1476375" y="4489102"/>
            <a:ext cx="10334625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https://static.vecteezy.com/system/resources/thumbnails/066/382/850/small_2x/neural-network-background-with-ai-data-in-abstract-blue-lines-wave-tech-science-with-artificial-flow-and-digital-light-future-graphic-technology-pattern-in-3d-big-data-concept-vector.jpg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1476375" y="4932908"/>
            <a:ext cx="10334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www.vecteezy.com</a:t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71500" y="1314450"/>
            <a:ext cx="52006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Latar Belakang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71500" y="1952625"/>
            <a:ext cx="4953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245745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Urgensi Pertanian: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Padi adalah sumber pangan utama, namun perubahan iklim (suhu, curah hujan) mengancam stabilitas hasil panen di Kota Malang.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37528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Masalah: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Metode perencanaan tradisional tidak lagi efektif menghadapi anomali cuaca ekstrem.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47434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Solusi: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Diperlukan pendekatan berbasis data (Machine Learning) untuk prediksi yang akurat.</a:t>
            </a:r>
            <a:endParaRPr/>
          </a:p>
        </p:txBody>
      </p:sp>
      <p:pic>
        <p:nvPicPr>
          <p:cNvPr id="102" name="Google Shape;10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498377"/>
            <a:ext cx="3619500" cy="309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6250" y="2498377"/>
            <a:ext cx="3619500" cy="309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0" y="2498377"/>
            <a:ext cx="3619500" cy="309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279365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1385649" y="3746152"/>
            <a:ext cx="1610201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Desain Model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76275" y="4308127"/>
            <a:ext cx="30289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DM Sans"/>
                <a:ea typeface="DM Sans"/>
                <a:cs typeface="DM Sans"/>
                <a:sym typeface="DM Sans"/>
              </a:rPr>
              <a:t>Bagaimana merancang model prediksi SVR dan LSTM menggunakan data iklim historis Kota Malang?</a:t>
            </a:r>
            <a:endParaRPr/>
          </a:p>
        </p:txBody>
      </p:sp>
      <p:pic>
        <p:nvPicPr>
          <p:cNvPr id="114" name="Google Shape;11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0" y="279365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455920" y="3746152"/>
            <a:ext cx="128016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Komparasi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4581525" y="4308127"/>
            <a:ext cx="30289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DM Sans"/>
                <a:ea typeface="DM Sans"/>
                <a:cs typeface="DM Sans"/>
                <a:sym typeface="DM Sans"/>
              </a:rPr>
              <a:t>Bagaimana perbandingan kinerja SVR vs LSTM berdasarkan metrik RMSE dan MAPE?</a:t>
            </a:r>
            <a:endParaRPr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250" y="279365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9051131" y="3746152"/>
            <a:ext cx="1900237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Akurasi Terbaik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486775" y="4308127"/>
            <a:ext cx="30289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DM Sans"/>
                <a:ea typeface="DM Sans"/>
                <a:cs typeface="DM Sans"/>
                <a:sym typeface="DM Sans"/>
              </a:rPr>
              <a:t>Algoritma manakah yang memberikan akurasi paling optimal untuk karakteristik data lokal?</a:t>
            </a:r>
            <a:endParaRPr/>
          </a:p>
        </p:txBody>
      </p:sp>
      <p:pic>
        <p:nvPicPr>
          <p:cNvPr id="120" name="Google Shape;120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2946052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67400" y="29460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44075" y="2946052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Rumusan Masalah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576512"/>
            <a:ext cx="55245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881312"/>
            <a:ext cx="55245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714375" y="2871787"/>
            <a:ext cx="514064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Tujuan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6619875" y="3176587"/>
            <a:ext cx="514064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52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Manfaat</a:t>
            </a:r>
            <a:endParaRPr/>
          </a:p>
        </p:txBody>
      </p:sp>
      <p:pic>
        <p:nvPicPr>
          <p:cNvPr id="134" name="Google Shape;13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5" y="2890837"/>
            <a:ext cx="180975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028700" y="32432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1095375" y="3243262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Membangun model prediksi hasil panen padi berbasis SVR dan LSTM.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1028700" y="38528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1095375" y="3852862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Menganalisis perbandingan tingkat akurasi dan error kedua model.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1028700" y="44624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1095375" y="4462462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Menentukan algoritma terbaik untuk data agroklimat Kota Malang.</a:t>
            </a:r>
            <a:endParaRPr/>
          </a:p>
        </p:txBody>
      </p:sp>
      <p:pic>
        <p:nvPicPr>
          <p:cNvPr id="141" name="Google Shape;14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9875" y="3195637"/>
            <a:ext cx="200025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6934200" y="35480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7000875" y="3548062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Teoretis: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Kontribusi ilmiah terkait performa ML vs Deep Learning pada data fluktuatif lokal.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6934200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7000875" y="4157662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Praktis: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Alat bantu pengambilan keputusan bagi Dinas Pertanian dan petani untuk mitigasi risiko.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Tujuan &amp; Manfaat Penelitian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143125"/>
            <a:ext cx="54768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43125"/>
            <a:ext cx="54768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857250" y="2307431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Wilayah Studi: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Kota Malang.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57250" y="2833092"/>
            <a:ext cx="500062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Data Sekunder: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BPS (Panen) &amp; BMKG (Iklim) periode 2014-2024.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57250" y="3693914"/>
            <a:ext cx="500062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Algoritma: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Hanya Support Vector Regression (SVR) dan LSTM.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857250" y="4554735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Evaluasi: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RMSE, MAPE, MAE, dan R² Score.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857250" y="5080396"/>
            <a:ext cx="500062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Luaran: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Fokus pada model komputasi, bukan pembuatan aplikasi GUI.</a:t>
            </a:r>
            <a:endParaRPr/>
          </a:p>
        </p:txBody>
      </p:sp>
      <p:pic>
        <p:nvPicPr>
          <p:cNvPr id="160" name="Google Shape;16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2345531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2871192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3732014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459283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5118496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Batasan Masalah</a:t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143125"/>
            <a:ext cx="54768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381000" y="1924050"/>
            <a:ext cx="5750718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Support Vector Regression (SVR)</a:t>
            </a:r>
            <a:endParaRPr dirty="0"/>
          </a:p>
        </p:txBody>
      </p:sp>
      <p:sp>
        <p:nvSpPr>
          <p:cNvPr id="174" name="Google Shape;174;p18"/>
          <p:cNvSpPr txBox="1"/>
          <p:nvPr/>
        </p:nvSpPr>
        <p:spPr>
          <a:xfrm>
            <a:off x="381000" y="2333625"/>
            <a:ext cx="54768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Menggunakan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prinsip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1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hyperplane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dan kernel (RBF)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menangani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data non-linear.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Efektif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dataset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berukuran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kecil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hingga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menengah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kesulitan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pada data time-series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kompleks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/>
          </a:p>
        </p:txBody>
      </p:sp>
      <p:sp>
        <p:nvSpPr>
          <p:cNvPr id="175" name="Google Shape;175;p18"/>
          <p:cNvSpPr txBox="1"/>
          <p:nvPr/>
        </p:nvSpPr>
        <p:spPr>
          <a:xfrm>
            <a:off x="381000" y="4048125"/>
            <a:ext cx="5750718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Long Short-Term Memory (LSTM)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381000" y="4457700"/>
            <a:ext cx="54768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Pengembangan dari RNN yang memiliki "sel memori" dan gerbang (gates) untuk mengatasi masalah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vanishing gradient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. Sangat unggul dalam menangkap pola ketergantungan jangka panjang pada data deret waktu.</a:t>
            </a:r>
            <a:endParaRPr/>
          </a:p>
        </p:txBody>
      </p:sp>
      <p:pic>
        <p:nvPicPr>
          <p:cNvPr id="177" name="Google Shape;177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43125"/>
            <a:ext cx="54768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Landasan Teori: SVR vs LSTM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381000" y="3590032"/>
            <a:ext cx="11430000" cy="381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18135" y="4047232"/>
            <a:ext cx="264033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1. Pengumpulan Data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381000" y="4437757"/>
            <a:ext cx="25146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DM Sans"/>
                <a:ea typeface="DM Sans"/>
                <a:cs typeface="DM Sans"/>
                <a:sym typeface="DM Sans"/>
              </a:rPr>
              <a:t>Data Iklim (BMKG) &amp; Data Pertanian (BPS) 2014-2024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3289935" y="4047232"/>
            <a:ext cx="264033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2. Preprocessing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3352800" y="4437757"/>
            <a:ext cx="25146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DM Sans"/>
                <a:ea typeface="DM Sans"/>
                <a:cs typeface="DM Sans"/>
                <a:sym typeface="DM Sans"/>
              </a:rPr>
              <a:t>Cleaning, Imputasi, Normalisasi (MinMax), Splitting (80:20)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6261735" y="4047232"/>
            <a:ext cx="264033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3. Modeling</a:t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6324600" y="4437757"/>
            <a:ext cx="25146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DM Sans"/>
                <a:ea typeface="DM Sans"/>
                <a:cs typeface="DM Sans"/>
                <a:sym typeface="DM Sans"/>
              </a:rPr>
              <a:t>Pelatihan model SVR (RBF) dan LSTM (Sequential)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9233535" y="4047232"/>
            <a:ext cx="264033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4. Evaluasi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9296400" y="4437757"/>
            <a:ext cx="25146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DM Sans"/>
                <a:ea typeface="DM Sans"/>
                <a:cs typeface="DM Sans"/>
                <a:sym typeface="DM Sans"/>
              </a:rPr>
              <a:t>Komparasi akurasi menggunakan RMSE &amp; MAPE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Alur Penelitian</a:t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447800" y="3418586"/>
            <a:ext cx="381000" cy="3810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4419600" y="3418586"/>
            <a:ext cx="381000" cy="3810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391400" y="3418586"/>
            <a:ext cx="381000" cy="3810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10363200" y="3418586"/>
            <a:ext cx="381000" cy="3810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0"/>
          <p:cNvGraphicFramePr/>
          <p:nvPr>
            <p:extLst>
              <p:ext uri="{D42A27DB-BD31-4B8C-83A1-F6EECF244321}">
                <p14:modId xmlns:p14="http://schemas.microsoft.com/office/powerpoint/2010/main" val="2002592116"/>
              </p:ext>
            </p:extLst>
          </p:nvPr>
        </p:nvGraphicFramePr>
        <p:xfrm>
          <a:off x="381000" y="2187475"/>
          <a:ext cx="11430000" cy="3101125"/>
        </p:xfrm>
        <a:graphic>
          <a:graphicData uri="http://schemas.openxmlformats.org/drawingml/2006/table">
            <a:tbl>
              <a:tblPr firstRow="1" bandRow="1">
                <a:noFill/>
                <a:tableStyleId>{DBC7761D-36F2-4BEE-AEC0-5051B267944C}</a:tableStyleId>
              </a:tblPr>
              <a:tblGrid>
                <a:gridCol w="394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Tipe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Simbol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Nama Variabel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Satuan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Independent (Input)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Curah Hujan Rata-rata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Suhu Rata-rata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°C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0" i="0" u="none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Luas </a:t>
                      </a:r>
                      <a:r>
                        <a:rPr lang="en-US" sz="1500" b="0" i="0" u="none" dirty="0" err="1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Panen</a:t>
                      </a:r>
                      <a:endParaRPr lang="en-US" sz="1600"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500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</a:t>
                      </a:r>
                      <a:endParaRPr sz="18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Dependent (Output)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Jumlah Produksi Padi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F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6" name="Google Shape;206;p20"/>
          <p:cNvSpPr/>
          <p:nvPr/>
        </p:nvSpPr>
        <p:spPr>
          <a:xfrm>
            <a:off x="381000" y="5303936"/>
            <a:ext cx="394721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4328219" y="3398787"/>
            <a:ext cx="171613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6044356" y="3398787"/>
            <a:ext cx="40673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0111680" y="3398787"/>
            <a:ext cx="169931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4328219" y="4033837"/>
            <a:ext cx="171613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6044356" y="4033837"/>
            <a:ext cx="40673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10111680" y="4033837"/>
            <a:ext cx="169931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4328219" y="4668887"/>
            <a:ext cx="171613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6044356" y="4668887"/>
            <a:ext cx="40673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10111680" y="4668887"/>
            <a:ext cx="169931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328219" y="5303936"/>
            <a:ext cx="171613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6044356" y="5303936"/>
            <a:ext cx="40673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10111680" y="5303936"/>
            <a:ext cx="169931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Variabel Penelitian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014537"/>
            <a:ext cx="55245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319337"/>
            <a:ext cx="55245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591978" y="2881312"/>
            <a:ext cx="514064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Model SVR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714375" y="3290887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Berbasis Kernel RBF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6497478" y="3186112"/>
            <a:ext cx="514064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Model LSTM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6619875" y="3595687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Deep Learning Sequential</a:t>
            </a:r>
            <a:endParaRPr/>
          </a:p>
        </p:txBody>
      </p:sp>
      <p:pic>
        <p:nvPicPr>
          <p:cNvPr id="232" name="Google Shape;232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7987" y="2309812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1028700" y="37861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1095375" y="3786187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Kernel: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Radial Basis Function (RBF) untuk pola non-linear.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1028700" y="43957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1095375" y="4395787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Hyperparameter: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Cost (C), Epsilon (ε), Gamma (γ) dioptimalkan melalui Grid Search.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1028700" y="50053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1095375" y="5005387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Tujuan: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Mencari hyperplane terbaik dengan margin maksimal.</a:t>
            </a:r>
            <a:endParaRPr/>
          </a:p>
        </p:txBody>
      </p:sp>
      <p:pic>
        <p:nvPicPr>
          <p:cNvPr id="239" name="Google Shape;239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9675" y="2614612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6934200" y="4090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7000875" y="4090987"/>
            <a:ext cx="4514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Input Layer: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Sequence data iklim &amp; pertanian.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6934200" y="43957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000875" y="4395787"/>
            <a:ext cx="4514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Hidden Layer: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LSTM Units (50-100 neuron).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6934200" y="47005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7000875" y="4700587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Output Layer: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Dense layer (1 neuron) untuk prediksi nilai kontinu (regresi).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381000" y="381000"/>
            <a:ext cx="1181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Rancangan Model</a:t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381000" y="1019175"/>
            <a:ext cx="11430000" cy="285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715</Words>
  <Application>Microsoft Office PowerPoint</Application>
  <PresentationFormat>Widescreen</PresentationFormat>
  <Paragraphs>106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Merriweather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IDJAK140_Ghoffar Abdul J</cp:lastModifiedBy>
  <cp:revision>4</cp:revision>
  <dcterms:modified xsi:type="dcterms:W3CDTF">2025-12-04T18:12:28Z</dcterms:modified>
</cp:coreProperties>
</file>